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51D31-6A66-49ED-8C4A-ABA274C869DB}" type="datetimeFigureOut">
              <a:rPr lang="en-US" smtClean="0"/>
              <a:pPr/>
              <a:t>5/16/2020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EE2B-D5B3-46B0-9C20-3574F55F7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51D31-6A66-49ED-8C4A-ABA274C869DB}" type="datetimeFigureOut">
              <a:rPr lang="en-US" smtClean="0"/>
              <a:pPr/>
              <a:t>5/16/2020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EE2B-D5B3-46B0-9C20-3574F55F7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51D31-6A66-49ED-8C4A-ABA274C869DB}" type="datetimeFigureOut">
              <a:rPr lang="en-US" smtClean="0"/>
              <a:pPr/>
              <a:t>5/16/2020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EE2B-D5B3-46B0-9C20-3574F55F7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51D31-6A66-49ED-8C4A-ABA274C869DB}" type="datetimeFigureOut">
              <a:rPr lang="en-US" smtClean="0"/>
              <a:pPr/>
              <a:t>5/16/2020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EE2B-D5B3-46B0-9C20-3574F55F7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51D31-6A66-49ED-8C4A-ABA274C869DB}" type="datetimeFigureOut">
              <a:rPr lang="en-US" smtClean="0"/>
              <a:pPr/>
              <a:t>5/16/2020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EE2B-D5B3-46B0-9C20-3574F55F7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51D31-6A66-49ED-8C4A-ABA274C869DB}" type="datetimeFigureOut">
              <a:rPr lang="en-US" smtClean="0"/>
              <a:pPr/>
              <a:t>5/16/2020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EE2B-D5B3-46B0-9C20-3574F55F7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51D31-6A66-49ED-8C4A-ABA274C869DB}" type="datetimeFigureOut">
              <a:rPr lang="en-US" smtClean="0"/>
              <a:pPr/>
              <a:t>5/16/2020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EE2B-D5B3-46B0-9C20-3574F55F7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51D31-6A66-49ED-8C4A-ABA274C869DB}" type="datetimeFigureOut">
              <a:rPr lang="en-US" smtClean="0"/>
              <a:pPr/>
              <a:t>5/16/2020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EE2B-D5B3-46B0-9C20-3574F55F7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51D31-6A66-49ED-8C4A-ABA274C869DB}" type="datetimeFigureOut">
              <a:rPr lang="en-US" smtClean="0"/>
              <a:pPr/>
              <a:t>5/16/2020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EE2B-D5B3-46B0-9C20-3574F55F7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51D31-6A66-49ED-8C4A-ABA274C869DB}" type="datetimeFigureOut">
              <a:rPr lang="en-US" smtClean="0"/>
              <a:pPr/>
              <a:t>5/16/2020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EE2B-D5B3-46B0-9C20-3574F55F7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51D31-6A66-49ED-8C4A-ABA274C869DB}" type="datetimeFigureOut">
              <a:rPr lang="en-US" smtClean="0"/>
              <a:pPr/>
              <a:t>5/16/2020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EE2B-D5B3-46B0-9C20-3574F55F7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51D31-6A66-49ED-8C4A-ABA274C869DB}" type="datetimeFigureOut">
              <a:rPr lang="en-US" smtClean="0"/>
              <a:pPr/>
              <a:t>5/16/2020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5EE2B-D5B3-46B0-9C20-3574F55F7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1"/>
            <a:ext cx="7772400" cy="2533650"/>
          </a:xfrm>
        </p:spPr>
        <p:txBody>
          <a:bodyPr>
            <a:noAutofit/>
          </a:bodyPr>
          <a:lstStyle/>
          <a:p>
            <a:r>
              <a:rPr lang="sr-Cyrl-CS" sz="9600" b="1" dirty="0" smtClean="0"/>
              <a:t>РУСКА ФЕДЕРАЦИЈА</a:t>
            </a:r>
            <a:endParaRPr lang="en-US" sz="9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62400"/>
            <a:ext cx="6400800" cy="2667000"/>
          </a:xfrm>
        </p:spPr>
        <p:txBody>
          <a:bodyPr>
            <a:noAutofit/>
          </a:bodyPr>
          <a:lstStyle/>
          <a:p>
            <a:r>
              <a:rPr lang="sr-Cyrl-CS" sz="4800" b="1" dirty="0" smtClean="0"/>
              <a:t>П = 17 000 000 км²</a:t>
            </a:r>
          </a:p>
          <a:p>
            <a:r>
              <a:rPr lang="sr-Cyrl-CS" sz="4800" b="1" dirty="0" smtClean="0"/>
              <a:t>СТ = </a:t>
            </a:r>
            <a:r>
              <a:rPr lang="sr-Cyrl-CS" sz="4800" b="1" dirty="0" smtClean="0"/>
              <a:t>1</a:t>
            </a:r>
            <a:r>
              <a:rPr lang="en-US" sz="4800" b="1" dirty="0" smtClean="0"/>
              <a:t>5</a:t>
            </a:r>
            <a:r>
              <a:rPr lang="sr-Cyrl-CS" sz="4800" b="1" dirty="0" smtClean="0"/>
              <a:t>0 </a:t>
            </a:r>
            <a:r>
              <a:rPr lang="sr-Cyrl-CS" sz="4800" b="1" dirty="0" smtClean="0"/>
              <a:t>000 000</a:t>
            </a:r>
          </a:p>
          <a:p>
            <a:r>
              <a:rPr lang="sr-Cyrl-CS" sz="4800" b="1" dirty="0" smtClean="0"/>
              <a:t>Москва = </a:t>
            </a:r>
            <a:r>
              <a:rPr lang="sr-Cyrl-CS" sz="4800" b="1" dirty="0" smtClean="0"/>
              <a:t>1</a:t>
            </a:r>
            <a:r>
              <a:rPr lang="en-US" sz="4800" b="1" dirty="0" smtClean="0"/>
              <a:t>5</a:t>
            </a:r>
            <a:r>
              <a:rPr lang="sr-Cyrl-CS" sz="4800" b="1" dirty="0" smtClean="0"/>
              <a:t> </a:t>
            </a:r>
            <a:r>
              <a:rPr lang="sr-Cyrl-CS" sz="4800" b="1" dirty="0" smtClean="0"/>
              <a:t>000 000 ст.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sz="6000" b="1" dirty="0" smtClean="0"/>
              <a:t>ГЕОГРАФСКИ ПОЛОЖАЈ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534400" cy="4830763"/>
          </a:xfrm>
        </p:spPr>
        <p:txBody>
          <a:bodyPr/>
          <a:lstStyle/>
          <a:p>
            <a:r>
              <a:rPr lang="sr-Cyrl-CS" dirty="0" smtClean="0"/>
              <a:t>Источна Европа – Северна Азија</a:t>
            </a:r>
          </a:p>
          <a:p>
            <a:r>
              <a:rPr lang="sr-Cyrl-CS" dirty="0" smtClean="0"/>
              <a:t>8 000 км</a:t>
            </a:r>
          </a:p>
          <a:p>
            <a:r>
              <a:rPr lang="sr-Cyrl-CS" dirty="0" smtClean="0"/>
              <a:t>11 часовних зона</a:t>
            </a:r>
          </a:p>
          <a:p>
            <a:r>
              <a:rPr lang="sr-Cyrl-CS" dirty="0" smtClean="0"/>
              <a:t>Опиши географски положај Русије.</a:t>
            </a:r>
          </a:p>
          <a:p>
            <a:r>
              <a:rPr lang="sr-Cyrl-CS" dirty="0" smtClean="0"/>
              <a:t>Одреди географску дужину Русије.</a:t>
            </a:r>
            <a:endParaRPr lang="en-US" dirty="0"/>
          </a:p>
        </p:txBody>
      </p:sp>
      <p:pic>
        <p:nvPicPr>
          <p:cNvPr id="8196" name="Picture 4" descr="http://upload.wikimedia.org/wikipedia/commons/6/64/Republics_of_Russi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191000"/>
            <a:ext cx="4250028" cy="25146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953000" y="601980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/>
              <a:t>Руска Федерација је подељена на 21 аутономну републику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sz="6600" b="1" dirty="0" smtClean="0"/>
              <a:t>ГЕОГРАФСКЕ ЦЕЛИНЕ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/>
          </a:bodyPr>
          <a:lstStyle/>
          <a:p>
            <a:r>
              <a:rPr lang="sr-Cyrl-CS" sz="6000" dirty="0" smtClean="0"/>
              <a:t>Европски део </a:t>
            </a:r>
          </a:p>
          <a:p>
            <a:r>
              <a:rPr lang="sr-Cyrl-CS" sz="6000" dirty="0" smtClean="0"/>
              <a:t>Сибир</a:t>
            </a:r>
          </a:p>
          <a:p>
            <a:r>
              <a:rPr lang="sr-Cyrl-CS" sz="6000" dirty="0" smtClean="0"/>
              <a:t>Средњоазијски појас</a:t>
            </a:r>
          </a:p>
          <a:p>
            <a:r>
              <a:rPr lang="sr-Cyrl-CS" sz="6000" dirty="0" smtClean="0"/>
              <a:t>Далеки исток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sz="6600" b="1" dirty="0" smtClean="0"/>
              <a:t>ЕВРОПСКИ ДЕО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dirty="0" smtClean="0"/>
              <a:t>Источноевропска низија</a:t>
            </a:r>
          </a:p>
          <a:p>
            <a:r>
              <a:rPr lang="sr-Cyrl-CS" dirty="0"/>
              <a:t>п</a:t>
            </a:r>
            <a:r>
              <a:rPr lang="sr-Cyrl-CS" dirty="0" smtClean="0"/>
              <a:t>лодна Прикаспијска низија</a:t>
            </a:r>
          </a:p>
          <a:p>
            <a:r>
              <a:rPr lang="sr-Cyrl-CS" dirty="0" smtClean="0"/>
              <a:t>Урал и Кавказ </a:t>
            </a:r>
          </a:p>
          <a:p>
            <a:r>
              <a:rPr lang="sr-Cyrl-CS" dirty="0" smtClean="0"/>
              <a:t>2/3 становништва</a:t>
            </a:r>
            <a:endParaRPr lang="en-US" dirty="0"/>
          </a:p>
        </p:txBody>
      </p:sp>
      <p:pic>
        <p:nvPicPr>
          <p:cNvPr id="15366" name="Picture 6" descr="http://upload.wikimedia.org/wikipedia/commons/9/90/Elbrus_North_1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3505200"/>
            <a:ext cx="4064000" cy="30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09600" y="60960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/>
              <a:t>Елбрус – највиши врх Кавказа 5 642 м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sz="6600" b="1" dirty="0" smtClean="0"/>
              <a:t>СИБИР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dirty="0" smtClean="0"/>
              <a:t>Западносибирска низија - мочварна и неискоришћена </a:t>
            </a:r>
          </a:p>
          <a:p>
            <a:r>
              <a:rPr lang="sr-Cyrl-CS" dirty="0" smtClean="0"/>
              <a:t>Средњосибирска висораван - громадне планине и котлине</a:t>
            </a:r>
            <a:endParaRPr lang="en-US" dirty="0"/>
          </a:p>
        </p:txBody>
      </p:sp>
      <p:pic>
        <p:nvPicPr>
          <p:cNvPr id="1026" name="Picture 2" descr="http://upload.wikimedia.org/wikipedia/commons/e/e5/%D0%A2%D0%B0%D0%BD%D1%8C%D0%BA%D0%B0_%D0%B4%D0%B5%D0%BB%D0%B0%D0%B5%D1%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733800"/>
            <a:ext cx="3810000" cy="286046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495800" y="6096000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/>
              <a:t>висораван Путорана – део Средњосибирске висоравни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839200" cy="808038"/>
          </a:xfrm>
        </p:spPr>
        <p:txBody>
          <a:bodyPr>
            <a:noAutofit/>
          </a:bodyPr>
          <a:lstStyle/>
          <a:p>
            <a:r>
              <a:rPr lang="sr-Cyrl-CS" sz="6600" b="1" dirty="0" smtClean="0"/>
              <a:t>СРЕДЊОАЗИЈСКИ ПОЈАС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r>
              <a:rPr lang="sr-Cyrl-CS" dirty="0" smtClean="0"/>
              <a:t>громадне планине – Алтај и Сајан</a:t>
            </a:r>
          </a:p>
          <a:p>
            <a:r>
              <a:rPr lang="sr-Cyrl-CS" dirty="0" smtClean="0"/>
              <a:t>Бајкалско језеро</a:t>
            </a:r>
            <a:endParaRPr lang="en-US" dirty="0"/>
          </a:p>
        </p:txBody>
      </p:sp>
      <p:pic>
        <p:nvPicPr>
          <p:cNvPr id="18434" name="Picture 2" descr="http://upload.wikimedia.org/wikipedia/commons/thumb/7/79/Western_Sayan_Ergaki_2004_Gornyh_Duhov_Lake.jpg/230px-Western_Sayan_Ergaki_2004_Gornyh_Duhov_Lak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276600"/>
            <a:ext cx="2190750" cy="33909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90800" y="63246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/>
              <a:t>Западни Сајан</a:t>
            </a:r>
            <a:endParaRPr lang="en-US" dirty="0"/>
          </a:p>
        </p:txBody>
      </p:sp>
      <p:pic>
        <p:nvPicPr>
          <p:cNvPr id="18436" name="Picture 4" descr="http://upload.wikimedia.org/wikipedia/commons/6/6c/Baikal_seal_200507_hakone_japa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3505200"/>
            <a:ext cx="4269094" cy="32004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648200" y="29718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/>
              <a:t>Бајкалски туљан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sz="6600" b="1" dirty="0" smtClean="0"/>
              <a:t>ДАЛЕКИ ИСТОК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dirty="0" smtClean="0"/>
              <a:t>полуострва – Камчатка и Сахалин</a:t>
            </a:r>
          </a:p>
          <a:p>
            <a:r>
              <a:rPr lang="sr-Cyrl-CS" dirty="0" smtClean="0"/>
              <a:t>‘’Ватрени појас Пацифика’’</a:t>
            </a:r>
            <a:endParaRPr lang="en-US" dirty="0"/>
          </a:p>
        </p:txBody>
      </p:sp>
      <p:pic>
        <p:nvPicPr>
          <p:cNvPr id="19458" name="Picture 2" descr="http://www.trampturist.cz/stranky/letecky/grafika/kamcatka_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048000"/>
            <a:ext cx="4911630" cy="3276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638800" y="57150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/>
              <a:t>медведи на Камчатки лове лососе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89038"/>
          </a:xfrm>
        </p:spPr>
        <p:txBody>
          <a:bodyPr>
            <a:normAutofit/>
          </a:bodyPr>
          <a:lstStyle/>
          <a:p>
            <a:r>
              <a:rPr lang="sr-Cyrl-CS" sz="6600" b="1" dirty="0" smtClean="0"/>
              <a:t>КЛИМА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dirty="0" smtClean="0"/>
              <a:t>поларна и субполарна – тундре</a:t>
            </a:r>
          </a:p>
          <a:p>
            <a:r>
              <a:rPr lang="sr-Cyrl-CS" dirty="0" smtClean="0"/>
              <a:t>хладна континентална – тајге</a:t>
            </a:r>
          </a:p>
          <a:p>
            <a:r>
              <a:rPr lang="sr-Cyrl-CS" dirty="0" smtClean="0"/>
              <a:t>сува континентална – степе </a:t>
            </a:r>
            <a:endParaRPr lang="en-US" dirty="0"/>
          </a:p>
        </p:txBody>
      </p:sp>
      <p:pic>
        <p:nvPicPr>
          <p:cNvPr id="20482" name="Picture 2" descr="http://www.blic.rs/data/images/2013-12-10/410408_oymyakon-reuters_f.jpg?ver=138669545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581400"/>
            <a:ext cx="4609394" cy="264795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52400" y="6324600"/>
            <a:ext cx="899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/>
              <a:t>Верхојанск (-69,8) са 1 434 становника</a:t>
            </a:r>
            <a:endParaRPr lang="en-US" dirty="0"/>
          </a:p>
        </p:txBody>
      </p:sp>
      <p:pic>
        <p:nvPicPr>
          <p:cNvPr id="2050" name="Picture 2" descr="http://www.sbs.utexas.edu/levin/bio213/biomes/grasslands/stepp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3581400"/>
            <a:ext cx="4067175" cy="2667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029200" y="63246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/>
              <a:t>руска степа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sz="6600" b="1" dirty="0" smtClean="0"/>
              <a:t>ХИДРОГРАФИЈА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dirty="0" smtClean="0"/>
              <a:t>реке – Волга (пловидба)</a:t>
            </a:r>
          </a:p>
          <a:p>
            <a:r>
              <a:rPr lang="sr-Cyrl-CS" dirty="0" smtClean="0"/>
              <a:t>Како се зову најдуже реке Северне Азије?</a:t>
            </a:r>
          </a:p>
          <a:p>
            <a:endParaRPr lang="en-US" dirty="0"/>
          </a:p>
        </p:txBody>
      </p:sp>
      <p:sp>
        <p:nvSpPr>
          <p:cNvPr id="1026" name="AutoShape 2" descr="data:image/jpeg;base64,/9j/4AAQSkZJRgABAQAAAQABAAD/2wCEAAkGBxQTEhQUEhQWFRUXGBwXGBgXGRweGBgXGBgcGBcYHBoZHiggGBolHBcXITEiJSkrLi4uHB8zODMsNygtLisBCgoKDg0OGhAQGywkHCQsLCwsLC8sLCwsLCwsLCwsLCwsLC0sLCwsLCwsLCwsLCwsLCwsLCwsLCwsLCwsLCwsLP/AABEIALwBDAMBIgACEQEDEQH/xAAcAAABBQEBAQAAAAAAAAAAAAADAQIEBQYABwj/xABFEAABAgMEBwUDCgUEAQUAAAABAhEAAyEEEjFBBSJRYXGBkQYTobHRMlLBFCNCU2JygpLh8AcVQ6KyFzPC0vEWY3PT4v/EABkBAAMBAQEAAAAAAAAAAAAAAAABAgMEBf/EACwRAAICAAQFAwUAAwEAAAAAAAABAhEDEiFRExQxQfAEYXGBobHh8TKR0SL/2gAMAwEAAhEDEQA/ANHLTUjZEiXKo5hklDOTjB0F0R1nOMlofNhCkNSHSACMIfNQGhgPs6HESRJERpCTyg7sQ0ACrQwhUJc7oWbhHJxpXbAA5aWggTUCsJdJyYQQJ1hwhDoRSWoMYVSGGLwqk6weD92NghDojIqYOJY3wJIrSD93TfxiR0d3Q3wM0fjBpWEMUPa4wBQolUxhoTjtEEBVsjhLYF8YQCBAZy8MSl64QW7q8oSUgEZQDAKpSHoQ4h09OEdKTtwhioQyuMDmIaCvUAQk8U5wAACXJ2CGTUNBhiWrDVIJxoIYUCKKtXCGTEjCDNrcoGtOtWHYUBmIbN4EkOYmFA2CIYBemMIKFVK4wNUoQWYimNeMMTUQBRCmfGFEreYdMGPGkc592AAAmc4NJWGEASfPwgiYsgOCl8SOEOUzb4Ekw8QDCyiM8IKVBw0BSYIkwgDqWCKRyTVwWgaTBEwDQUTDt/fSCImVBMCH7rDgYTKJBWkxwI2mBPDgYkDs4OlSW3wFMOBhMYSUsAVhFEVhoMOeEAt8+94fpC95iMYR4R4QUFRMDCGkp2kQ0b4SAKOmEZQ1BGfKFVCEwwFKg4aOmrBFIY8c8MBL2LFoaqYdvh+kKYYePjDA4TKudkItSTjDSIYobIAFJG0mIxMFVA2gA5SktDEzABHGBkwCBLIrxeEvH3vD9Icow1/28AAJct84OmTviFLt8sU7xA/EPWJCbainziCD9pPrGtGdok92wd4chNWga7QhvbT+Yescm1IB9tNftD1hUPQkKltBBLqK4wD5WhQ1VJP4h6wYzACnWDNi4goApltnD+7IgKrSi8HWkfiHrElKkn6Y/MIRQ1Iq0HEjfEYTkg+0nH3hEpMz7Q4UiRiiRvjihn3QSXNDVIgJnJJUAtL0peEIYRMkwqUY7oVNoS1T5QiJoqq8muFRCAciU4d45Mt8IUTAEYjrtLDrCyFAiis2oc9kSMaRD0S3ENmsM67zCSrQk0Ck7cQ8ABO43w2ZKaBzNIy0llTUZfSGJoM90BtGmLOHBnSwzYrGdcc6QUxWiRcqwhsyW0Vp7T2RKj88k0egJzw1Qa7oWX2ks0yiZoTnrumnOkOnsGeO5YmVVoauW0Vyu09lvBpwNMgo57hv8DCTu0llBDzgMMi9X3ddkOmGeO5YLlkYwO65aK6f2nsoLd4pW8JU3lFfO7ZWdDECYrgnCh2ltmecOmLiQ3NGZG+GKk74zZ7dSdZ0zB7uqmtM3Vq1cZwM9vJJYhCyKgvdBFQxFa0vU4Q8rFxYbmhWnGEMoxnD21s5vkhYaoDDWLGlCwqwjpnbuzj6M08Ep+KoMrDiR3L27Q7ob3VHeM1M7bSmJEtdWNWFH1s9mG+Gf+tZbHUWzhjT2XYuHxZz4b4KYcSO5oe7fCGgbS0ZiR20SRWWoY4KyemWPOBTO2FaSqZOovzpCphxImYlzTgKZw5cyornGvNklfVS/wAojvkUr6mX+UR1KaON4TMpNnUyhiZxelY2AsUn6mXjsEKNHyvqEdIrOhcFmSFpVCpnkqBjWHR8n6lHT9Y46Ok/Up8YM62FwXuZsznGNcjCJtKveEab+XSfqU+PrHfy6T9SnqfWHnWwcF7mXFsrziQLacSeT0jQJ0dJf/ZT1PrDk6Mkn+iOqvWFmjsHCluZiTaS2IgcyeXNdka5OiJBb5kfmX6w4aFk0+Z/uX6xXEjsTwJbmRTaVQ75Uc41h0JJ+qP5lesL/JJP1X9yvWFxIhwJGTlLLCOAIwNNkar+SSvqiOZ9YROhpf1ZHMwuIh8BmVmgtjBLOCSGOGGA8TGkVodHuHqY7+TpyQaBziYl4iKWAyjt9mKCkGhZP0ndw5JDltkRp0ukaM6JBJNwsWL5MqrvsgZ0YPdiI4mhcsLUzlwglqw1RVs8Y0KtG/Zhh0Z9mK4hPCM6HfZSEmSnzrF8dGfZMIdFp90+EGcXDZSGWoYqSMMw8DSSNXbjicDui7maMRkluLn4xHXow1YJ3O/rEOY+GyrMsFPtPV3D7MKR1mkaoF7fhnEibo2Y1CngA0AVo2ZtHU+kJyYKJAmzGKgQXvQyZa1ZJ84mq0SrYOp/6wGZYFDMeMTmKS9iMbYurpNRsjkWogYZbIN8mX73iYAuxqzPj6xJR0mcrIpY7f0hTMOd3kfSAmxK3dd0N+QqyS8IrQ9fEomHokE5RRq7RBCz3kySApmAvKI24BIxzJIi0sOnrOpP+6gbHOXiAXyeIh6iEjpl6ecSUJW6FubopbH2wkKX3aUzFF1AlCLwF1Sg5IL4JvUBoob2s1aYkkXr1KvRsKEMS70wi+NBdWSsKb6IlpkvlDvkx2CKew9tbCoUnNvUlYHVmyhqO3llvFJC2csoXGIBZ6rBrQ1EVxI7k5JbFyZBGUd3JdmivPa+xqomYX2FLb8Tq5bYmWHTtmWpQTNDhnfJw43YGDiR3DJLYIqSRiIeJJdmiUuahQZKkq4EGGLtMpKhemIw94Hyh51uGV7HJszVIgyJO7wiutOnpCVe27bqeMdo3tJKnL7tylRICXBIVzAoePWI4kdy+HKros+5GDDoIeLNuHhAZtulyzrrSK7a9BWJcq1JUHSpBDgUUDUsEimZJAA3iDMuliyuroEbN9keEJ3ArQU3CJoLiI68S3H9+PSGBEUuXfEsXTMIe4Cm/dYm8UveCdU1gVqdMucpYSyb6gboBCUpwBCalwo8wIiqtNjXalCahp4aWFEKClIBUdUp+hUNk5G2MTMcLmoK5il3CZar11MspMwFSkg3TeIQA+2IbA2lmGulRokIQChgxpMBJdiFChoK+VrKlS1BwZf+2mYzpOLuKbCG5iKbQs1abOCBdoSsu60rYEAEl2cKFKYxYWJc9RQErLKJUHNbvdlga/WAlyBQAYCM5TaNIxTColIIdIQas4AIcYiHosn2U9BDrMtRWQvFmPsOogte1ciA9YNLnAJeh9rPND3hxDGLhO1qTKNEY2Me4noIHNsoA9hPQRPnzggKKiGS5JBDUfxpGYndsZd5KF2e0ovKSkKKUKSSosKomFg+Zwi8yJoPPSoKSO6Q5fMNQD98ok/JsLyEvuFOpEFs1pRMKFy1BSVBTEcsXqMMCxiRMmJVQFyCx3Fv1BhICAbGKi4noIGuzAYoT0EWRIvs9W8sYDNluqKEQfk49xP5REebZUn6CD+EekWq5RIZx0iK1YAK75APq0flTDVWEfVo/KmLVT7IRnrAGhTmzD3UflHpDhZvsJ6CJa0Y8YKCNsAaHg0/SClpu3jdvEpSScVgXmJc5JzO3El+lSnDEnOj0FcIjSw2dcHyDUOWFPAQ2XPdOJq1dla7+ccxoWFltCpYIRQ0ZSTrpZzRQNHo/AQ86QnoSkd7MSkElgsuxqpI4nEbYgpUwADvt4knzDcodMWaAEsamuAep3YiCkFtDpasMMXqWfxfEROmWpQuhkgg5FbmrsddvCICEhg9GDPsL+AhJa3reUS+DnE4UxfhDCyVapt5IMx69KVPB3i+ldqEJ/pkkBtUoIoMHKCW4vGdVNJATXaavmB1LYQqZoTuq5Z/OE4qXUcZyj0PRdCW5ExLlUlNA4BAmBWBBF0dQrZFshAUXT3rbRr4/dUrLdHm+hNJzEH5uYJd/wBoqusEuzkrIB94B49NtEhATfEoEFmL4gm6M8yW5xxY0Mr+TvwMXMtepGtVhlkhTpBHvi6TXYwzhSkITeASB7ylJCaZk4tzgpksNWXMA3TG5e1jhEKdYlLoZc2hBHzigXBbEDWFQGLisYp+50P2AImpJe8gjEMosQXYg50D9Yj6a02ZaAhChW6pkpSUug3kEqJe8FpBFKY4xPkTta6uQtJB1SpSBfDPeqUqOBrdyMZrtgusnFwkgu9WUWx4xtg6zSOf1Daw2zY9mNOqSJSpkw92SSdhDMH1WKueKY2lmtaJgUpCgoUdiKY0LHHdHi+gNJXXlKLJU5SSWuqA5UPEZ7Y0mjO2M17i7iUA3SuYQlkgTLqZYSpiXCKv7IJbZ2YbcZZexwyalG+5aaemoTapoKStToUDeu3ApKAEpYOwu3zXM8IgT5CVG93MwKutRSCCHJfWP2jvhbfpMTSbywSylJZYepGqL1WUAG3Z4Ryp6yHBSVOwClMLrpUSSBjiBTLKOuOVqmcrbTtBBp25elFMwkgXmCHTeK2IeYHNVZbIu+zVnC0nu1zCEG6m+E36BOu4JxMlsTRveMYS3aFmrUVoIJJBJvuWvFwK+6UgcI0cq3zJR+aRMSWoQkEDcwBZwAKPiYxnh5rNIYjjRcWm2WaT301NpmEy0qUqqiAhK2U3zZB1lJAZ6Nsh8nTCJiJfdKC1JvKvzFFNVJvEKZAN0Eo1iA+G2PNNJWmctM1HdzNZBSTdUAXmAtdoxYVd8Ib/ADu0yxdkp7pKpIQsEJDqR7JKvaGskHHAxjkaNs6N/Kt0qVZZ5XMKLyD84SpStdIloSGc+1Md+O8xmbFJmqurRayuXeZzLBJALKYqzd4z2ltIIWUSQpXtJCq0ABBDEOKEDxjRdmpsnuCkqUlKE36qBLKmqHuhzQ5RtF1bZk22lR6FatIrlt3ihOWGAN1nBCVAFIwop86kbIz9rt9pl3r63lrJqqTdWSQQACA16gxBesVaO0KTapaTqyzNCb152RJSjWJADFTHB3aIls/iLMVMU0tMyWFHWmKS5Ys/zYAQdajgnAvGfQ1bt26NfoK2WibPuWi5LCJZKVCWSJhxKgu81UhiMiIupsvAjGMZaO20mXZ5QsqkrJUp5ZWLyASsmuBHsANlGgselAtMtSloF9Dkd4HCrpJGyhpGkJbkyVlgSdkQ89sHJLO5bzgJHGNzGxVgsYZKFIRRO0wN+MFBYxYx4mEvJ2Qi4R9/jBQWfPSFE4BhTqKu+2FHRtg8ni1Ro4ge1jgxBPTlDhYlDEkcW4RzZGaZkVqV1J4VIoKurDGjQomXeJI8m5UPlFjPsSgC6vAbusMTYllWD8oMjDMiHexDu3U0oMN0FkNize7lgp3J5GDTrMv3f7TzhfkayUgoBIGw/GkNRYZkR5d6hqGpg2eO5vhDyScxhicHAIOTvjBpliWSB3fHKHKsa2bu25iDKxZkQ3oEkZ4ZOAWPjF/2btQlzddaUoHspUFXcTdYgjuyDm4zxetVKsi39ltrkc4mSbKsfRcfv0EDw21Q1OnaNejSgmuTNQm6pm+UoVezCh3skqA4KygszScsCk6STXFuWuLzckxkF2BagVMH2AZfCIS9ETlXmRsxpGD9IjoXqpJGlt9qskwATWcF70uZgQCM2GZ+hFPpa2JWRcXfSmgNLzfbKUAEu+UQ0aFnN7IA4iAIsMyWVuHG7CLjguOupnPGzqtCUibWuECno71RJmKvMAklRNAGo5dg54O0BVMWUtdYNXF4bZSpIoCd+99hjQyov7dbQqzolkMUS7l5TFJGrrEbRdpxMLoy3y0pOqdYk0AIAK1qB9oazLSCfsxnpzEFwE8s+PWJFgUkAawcOzQ71FWhc6RnIWgpDuQnFAALFySyixw2+zBNETZSEXZoJN9SnFQylUGGQivTPc414CA2kqukA41rXHiaDdD0EWejbSkIX84UK7xV17xF0oAGAP0w/XbFpK0jLf8A3VAFYIcroh9YF8yMMYzUqaCTeRdP2KfAw23T0pa6VK+8z78IrTcVFzYNILM9pk5fdXCaml50sHNXZ+kWqrWlE6WUTwCEr1gQ6XAwUPZeo247YyUq0kkOMvjwiMuavvWLtybdE2h0y/0npNc2ehJWDKvMoqAUyc2JBMUtklnvVd6pSkJVqsSAwfAJwAZJo0GXNUQ12u1xAEza18/1iZRTKjJxZI0ppCbNZgKfSUElRwqSQSTxgMm1zUnFDODWWk4byHbc8NmzlYhzxwgZtC29mJypFZmzUaO7VzwWQiSGSonVOswvOpiHVQjDOLrs7abYtV8pUsLQVAJKAxvUxYXKVGFTmHjzmVbFpJISMdsazRumLUlKSmWQGupIJZhsr+6RMm1/iVGu56NYUWkpSqbKEsK1gSpKhcU5SNWt5rodiHOUcq1Df0PpFTozTekFISALPhdZal3nyoEkCnwiIrTK0BQm0UktdlpKwMsSkVd6RfpcVzk4yI9RDIk4lyq3p2nofSB/zFO/8p9IpP5i4vFay+RAfpc+MR/5qoYK/tPwTHorDicLxZFUmzBwCCurpo7YZ33ozws6xE3SlIvPiouU1GFC21sIKEklzUfm81hukOQXxuJbYHo9DhidjRKjHYTlLcDaZC1IIBY0AKXOHENuhE2NqKVgGdiH3nFzElNoSxfwQ3+Qxjg9CgKPEy0jzA8IajC+os0q6EQ2IEEhQvZOBQ7Q2J/bQxdmU6QE1zoWbMi9nyiYJa1KDy0pG1Srx5JSkjx5QdMpKQSRuDhkjncEDjH3GpyIE6xnFmPEDo6v28GlSd17gXbi5FeDxJ71T3dS7tE1IblcwwzgkpasaHJr5I6sPKGox7CzS7kVFnrUAby1InyrPQMKbz8BjDpci81G8v3xDxMByBw2D9GhtIcZMjWezUwHj+kMmSGKqCJ8ug3bwf2/KOKXcs22iq+AeFouxer7kAWRPD97oh2rRssOyEnnX1i5uj7LYYEYc4BOlv7LHJk4ilcw77YdLpRLel2VVn0egpDSuYpz2iCp0ekC6oNsN1+W+LCTeSwCqmjEfsxJmgtgDT9lsxxilBGedmO0ho4HKm0JAf8AdYhydFJ2EnhGk0ik0fVzrR22UJAiCDUG9Rsw3Gqm37IylhxNI4kisOg3UKeNfKJCuzrpqCH2kgc2ziykkkkkpOyoYZ1uucsItLKijqAfGl+gzJo3Osc8oq9Dpg21qZVXZwEl7yeZ+AiOezzYXzzeNmQpTmhONTj1AvdYjzpFKhn2PFxwk0TLEaZkTold4New3bYQ6ImFQLne7eWMaQhqirUqknPeISXOrUHdSv8A4hvBRCxn3KL+VLaiieQiGrRUx6nwjad0reaOQcg7PXHHJ4izbNX2TvZ28InhIt4jMx/LJpFMG2QNGi5oAo/KNhJSoigSBwrs6wqUEDAdKw1gJ9yXjNdjEL0dOqySK7vSL/RU9ctKUmXLWxfXvdGBA8ItQivizY9IImVu8DDfpUJepZY2HtIEEkyJTFJB3HIpqljlu8IPZ7dY1IUqbZElRJPtAuVVJN4l61ioXZH93MYbswoQP5NgNXkn1ETD0sU3Q5epl3LVc/RhD91dbYFEu7sAKANR3HCG/KtFj+laPwrSBhsUXipmSlAFm5YNnm8A7g5ho15d9pMjmF3iiYZSWqpdMxj/AGpbwgboJZTqbaUq8Fa3JhDhddQCFdf+yhE2Shk4jhUnqA0VTZnaXiIaBXUQkB8rwLcQjweCpkqLkXuAbzUBBJdakDle/wDraHGW5oA37/8AbEPKwtewFdhBb/coXOvQ8QFENAUIkpJuiSDvVLCxxukq84NLAAJV3Jr7g/7vEqzTJRdSbj53U0fewNYPivsJPe/uRZN80SUXd19+I1BeHMwUyVv7YAzJlkeKljxEEVOANErJPuhQ8cBEgTCC5SedT0vt5RSvp+BXHr+SPLmS0ljNHNUsB/7qxNEoGrE8n/4NDFTyQ4cHY4AP4SVeYgiZbqFWJD7fBJ+EFSfjKTivEPKPsnwhl0Nhzf0YQSYkGlDtZIB6ENCTJMvEIU/BR65RPR/r+F3a6ff+jVJcZfCI05Bo2t9kKLdK+US5Mqr3QB91q8x4Q2YsE1DvSmA/C5BPKNFdefsylV/39ALPLP0kpScaAv44wdSNgA4lUElSUBrqgXo2onkwx6Qk3Ud1Xa8vBI8oa1J0XUprSm6W+bFHxrydjEYzyTQtwoTwbjui4tF16B94cjrebqIiXHcJBetWS3FxQQ22SktiNItRDEhYO1UtZG4PUHiItrLKWwKRhsRdx4jWxhkpLJe6ApsXUk9Qk+Zgmj7MkEEqSVGt1WseRUAR0jGdr+HRh03+xJyauBdOeqfB6j9YBMUSA5JA+0PiadBEmcg1dSWOD+W/KOnWd0AqYNux4FWEVBdhTfcq1sQWLtklQLP92AymdwOdSAd+fnFiUpuuLpGV4hRf7vpAEWYn3QAXqq78fKLdIxVtodMJJoDhtYAvWn6CIvcpdwkJ+6Sd0TAhDklhwN4dSwMLOQGBRVuJDcGaIyLY0c3b1I8iUH9kHeU18nh4I+zswaFvpKsQABmkivhDpksOAD+VPp6xoopGbk2CUQKluOzk++GrmpDKKk0+0XrtbCFnyMGFdmR5a0NlSCCBqp3MH5DPpBQkw8yegAEuN7v1ZoGVAVSRvdSknxJgndIeglv+EE/rDSgJNUp4BTNxYQkimwBUA5BAObXSeWEMEoqqFKbe3wBhFSyXuoSa1NacxdjlWFT0lJPNUAgqUkOVar70+AEJMSSlipJG8huYJhiUr+9xAHkXgiAoNqjktQ80/GItP+FK/GNkyktrBB4LT/yVB5lmAFKDYVJbyIh3dAnWSOpfq8EVKQwx4lST5vCpeJDt+Ng5TBnUg7A6aflAiQEqJBS/5g3iYSTdFQo9U+TUh7uQxNNrHwuxVsVIWfZyE6wQX+y58wOkPTJJOqkJODt/+obOtLULh8tUP/bAgmUS5Ql/wed2C34wpeImiRXXvdaeJAgypRvAkkUo5DeCg8Qu5AFEU40/tDQ+RJIVeCEJO1IIJ5gQm/gpL5DzJIvXr43te+CoNLCRm/n4mBLD+3eO50k+Ih0uzoGKSPvXfg0K1v8AYunt9wdCr2iNhdvhBfk4UMSeaFHqQ4gZSh6CX0D+LvDp1sADC6Ke83gkNAvYTemr/ISyWS6K942y+G6OAYFaUIF5k57x/j6wlkmIG0naFEw9U81dQY7je6ktF2/czyxrsAVYnyUeCifOIirIdYJUSN11xsrdMS5kxxqrWNwKG/xfxiJaEvRalNsVMFabGfyirZOVEzR1jpdaYqmCnVvzAA5CJ9ns7BiEAvUEhK+irsUtlkWd27qWTheoqrZllRYzZyHA7uWdgBlu3AXT4RzytPRpefJ0wprW358A9IJwBN0P7yG8zA5MpMsO94fZG/cQIObOgspMq4ciARxq5jkvmQeJH7MWvkh/Hn2IU9SVLBuM4z/UvAJspqgs5ySOj3H8YPaLQy6JmGmKUlupAgXyiYTqpJH21JfkEuT0i8y3M3F7D5TFzrNuBFd+qP3nDwBizttd+QGMN70A611+LccseECWpJqHrvBHUkQh2SE1V7JwyYHxNIGqYQXYjlf8jSGotScFbGHsnyOMNmWiZ9FLjeYaBsfMmnOW4+6keCi8R0z2YBBG0OAOmEKhSvcun7wbzDRHXPUksXPBz8YdE2SZlpoWSnDABPmGhiVLIf2eIfxN0w75WlQIYuRmG8CCPGETMUkYMOQ9YVUF2Qp9rDFK1qLnJALdSqBosyspi2/+AfBJiWq0oqLwFX2+VIYLbL95P5gPjCsdbjEnYnPaPSCIVsENlSyczBE2Y7+p9RCsn6CKLfRc7CR5ufKOTMGYSDxJ8kiHqs4ActCBAJxYfvNj5Q/qw+iHpUGoSTuut/iIVln3uqfikjwhqkABwT0SfgIkICaVNd3oIKWw7e4klah73gP+DQe8G9SPgIjTpyUnBT7bnxIhotqdp35HwNIeTZCzruyXeP0SBwHqIaRMDErKXwwryaGyV3vYc/eJ+Lw+ZJWcUoPP/wAQf6He1sKFH6SzyBP+MOTLBzPUjzMQjYdqE9fSOTLCXZBG8A/pDafaQlJd4/n/AITkhCTW91/WDoWk4N0iMh29tQ43h/xMQypRJCgabwX6GCt2PNskWrpTl8B1ZhArXaUgYJ5KvV8POIUmwJIBIHMeoEPVY0XSUoA3t5kH4QqW4ZpbI4aRB54ggN1f1gFoTexRKUMrqajxxjkoGctPFnB6wdEtJTUhI2BvjFUic0u5FlJKcFKT5dHixSpgzFXNPixL+EDQZQDBYO0Gj+UKuULpKbj7Up9TEtexUXszjMmZyhxChyozwk5M1hVIH2h+jwokFzVY/L8DDjKu1Hje+LjwhU+yRVru2Q1Sy4vKBO4+qsOUFKgAGJwq7qHIgmCLsqX+ng9LvxSIBNQBRieN31EXq+5n/wCV2CXnxUQOBAGwhyDAlSnzP4VuOhFIjTJV2o8UJPjepBLOoE1I5G78YnJRSxE+qCfJkgh68G50IEOVO2AjKhbyNIemzhWExm2qB+EKJZTm46D+0RL17lJ12Bd24FVAbyoiphiSxLKJyoAYdfBdgkl/o0PPMw4y0ihSPxFodMMyIs2e1GVx/SGps96rnm3xMT5TAFwaV1SSnwhO8TkQKbVDjikwtR6PqQTKAyS+9L+IhRKUfd6eogk6zghxhxHwiuVQkNN5GnnC6h0KyRp2YpKFJkTFJWFKSEqQSyQol0gumkuYQC164pnaCStPKvy0IkqKlpvhImSybpAUCoBeoSCKKYlxGPsHaqdJQlMoSxdATeKLxUErK0OFul0lSwGAoou5AINL7Yz0zJUxCZaVS0hCfbLJSm6kAqWTLAGSCkK+kCKRw8eZ28vA169OLKSRZpp1ZajdUgkCaR3YuhRIUXGqzhw4qIRWkpntfJZzALJ1kf0lXZlAXcHLE5PGLtPaufMlGUq4RcTLdiVBKTeLEkteeowbACDHtnaGZpf9QvdqFTVXioVYKBdm21c1h8zPcXLYexp9Iaf7pJMyStACrntyySoAKIACnLBQcgMCWNaQyR2tCrhTJmG9eujUdVwOpq1+JoKxltKdrZ89KkruMpaZhoS5QkJSGWSCKZh8nakT9D6fmpkpSLrFU00BAeUnv0USQGvzFUIZmYDGDmcTcOVw9vuaGxdrhOJMuzKWEAEgmWDV2CQS61FjqhyWwiTau1SZYmFdkcS7t8pXKUEFRISFFBIBdJDYjOPPLBpyZKBuplkskAlABSpDlCxcYKWCTVV56O7CJmkO10+aJiVJltMBvghSyXwIVNUpSLpqAkgA5QcxMa9NA2aO1YurX8lUAhiS6Bim+ABe1iE1IAcCpaDSO1feJQUWacrvHutMQFFgok3QXA1FsSGN1WyPOZmmlqTMStMtQWorDg/NqIukoY+6wq7MCGIeJNg7VT5MpMuXcASSQopvEEvW6slALKUHCXINXYMcxMOXgegye0SyhKhZ5hBSFD5+XgQkhLXnvkLSQhrxcUiBa+3aZSrsyRNSSlKgCU+ypIUk4ZgxjJvaq0m80xSUqSlASlSglKEsLiAFaqTdDgYxE0zpeZaVBc0IvAEOlITQqKmITQsVGuO0mDmJi5aHjN0P4kSc7OTxCPSER/EOz1ezKc7Lo8o82joOZxNx8th7HpCv4gWYpbuJo4FPxgSe3cgYJng/gPxjzyOh81i7i5TC2PQFdu5R+hM43UP1xHWFR29khvm5p4kH/JRjz6Og5nE8Qcth+NnoI7fSgXEuaRsNxvAQU/xBs7MbOsnbeAPhHnMdBzOJuHK4ex6R/qJJBdMqcBsvCOP8R5RxlzG/D5vHm8dBzOJuHLYZ6Wf4jSHfuJnVMBV/ECQS5kr8P+0edR0LmJ7j5fD2PRh/ECQMJMzqPWGp/iJLH9JfUfF487joXHmPgQPSP9RpRDGTM/Mn0jv9RJLf7U1+KY83joOYmHLwfU9BPb6VX5pZq9bvrD0/xDlfUq8PWPO46HzExcvA9DPb+SxaSsE7G9YGvt9LKW7pXh6xgI6FzEx8vA3ae28n6qYDuI9YX/11L9yZzCfWMHHQceYcCB//2Q=="/>
          <p:cNvSpPr>
            <a:spLocks noChangeAspect="1" noChangeArrowheads="1"/>
          </p:cNvSpPr>
          <p:nvPr/>
        </p:nvSpPr>
        <p:spPr bwMode="auto">
          <a:xfrm>
            <a:off x="155575" y="-1714500"/>
            <a:ext cx="5086350" cy="35718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data:image/jpeg;base64,/9j/4AAQSkZJRgABAQAAAQABAAD/2wCEAAkGBxQTEhQUEhQWFRUXGBwXGBgXGRweGBgXGBgcGBcYHBoZHiggGBolHBcXITEiJSkrLi4uHB8zODMsNygtLisBCgoKDg0OGhAQGywkHCQsLCwsLC8sLCwsLCwsLCwsLCwsLC0sLCwsLCwsLCwsLCwsLCwsLCwsLCwsLCwsLCwsLP/AABEIALwBDAMBIgACEQEDEQH/xAAcAAABBQEBAQAAAAAAAAAAAAADAQIEBQYABwj/xABFEAABAgMEBwUDCgUEAQUAAAABAhEAAyEEEjFBBSJRYXGBkQYTobHRMlLBFCNCU2JygpLh8AcVQ6KyFzPC0vEWY3PT4v/EABkBAAMBAQEAAAAAAAAAAAAAAAABAgMEBf/EACwRAAICAAQFAwUAAwEAAAAAAAABAhEDEiFRExQxQfAEYXGBobHh8TKR0SL/2gAMAwEAAhEDEQA/ANHLTUjZEiXKo5hklDOTjB0F0R1nOMlofNhCkNSHSACMIfNQGhgPs6HESRJERpCTyg7sQ0ACrQwhUJc7oWbhHJxpXbAA5aWggTUCsJdJyYQQJ1hwhDoRSWoMYVSGGLwqk6weD92NghDojIqYOJY3wJIrSD93TfxiR0d3Q3wM0fjBpWEMUPa4wBQolUxhoTjtEEBVsjhLYF8YQCBAZy8MSl64QW7q8oSUgEZQDAKpSHoQ4h09OEdKTtwhioQyuMDmIaCvUAQk8U5wAACXJ2CGTUNBhiWrDVIJxoIYUCKKtXCGTEjCDNrcoGtOtWHYUBmIbN4EkOYmFA2CIYBemMIKFVK4wNUoQWYimNeMMTUQBRCmfGFEreYdMGPGkc592AAAmc4NJWGEASfPwgiYsgOCl8SOEOUzb4Ekw8QDCyiM8IKVBw0BSYIkwgDqWCKRyTVwWgaTBEwDQUTDt/fSCImVBMCH7rDgYTKJBWkxwI2mBPDgYkDs4OlSW3wFMOBhMYSUsAVhFEVhoMOeEAt8+94fpC95iMYR4R4QUFRMDCGkp2kQ0b4SAKOmEZQ1BGfKFVCEwwFKg4aOmrBFIY8c8MBL2LFoaqYdvh+kKYYePjDA4TKudkItSTjDSIYobIAFJG0mIxMFVA2gA5SktDEzABHGBkwCBLIrxeEvH3vD9Icow1/28AAJct84OmTviFLt8sU7xA/EPWJCbainziCD9pPrGtGdok92wd4chNWga7QhvbT+Yescm1IB9tNftD1hUPQkKltBBLqK4wD5WhQ1VJP4h6wYzACnWDNi4goApltnD+7IgKrSi8HWkfiHrElKkn6Y/MIRQ1Iq0HEjfEYTkg+0nH3hEpMz7Q4UiRiiRvjihn3QSXNDVIgJnJJUAtL0peEIYRMkwqUY7oVNoS1T5QiJoqq8muFRCAciU4d45Mt8IUTAEYjrtLDrCyFAiis2oc9kSMaRD0S3ENmsM67zCSrQk0Ck7cQ8ABO43w2ZKaBzNIy0llTUZfSGJoM90BtGmLOHBnSwzYrGdcc6QUxWiRcqwhsyW0Vp7T2RKj88k0egJzw1Qa7oWX2ks0yiZoTnrumnOkOnsGeO5YmVVoauW0Vyu09lvBpwNMgo57hv8DCTu0llBDzgMMi9X3ddkOmGeO5YLlkYwO65aK6f2nsoLd4pW8JU3lFfO7ZWdDECYrgnCh2ltmecOmLiQ3NGZG+GKk74zZ7dSdZ0zB7uqmtM3Vq1cZwM9vJJYhCyKgvdBFQxFa0vU4Q8rFxYbmhWnGEMoxnD21s5vkhYaoDDWLGlCwqwjpnbuzj6M08Ep+KoMrDiR3L27Q7ob3VHeM1M7bSmJEtdWNWFH1s9mG+Gf+tZbHUWzhjT2XYuHxZz4b4KYcSO5oe7fCGgbS0ZiR20SRWWoY4KyemWPOBTO2FaSqZOovzpCphxImYlzTgKZw5cyornGvNklfVS/wAojvkUr6mX+UR1KaON4TMpNnUyhiZxelY2AsUn6mXjsEKNHyvqEdIrOhcFmSFpVCpnkqBjWHR8n6lHT9Y46Ok/Up8YM62FwXuZsznGNcjCJtKveEab+XSfqU+PrHfy6T9SnqfWHnWwcF7mXFsrziQLacSeT0jQJ0dJf/ZT1PrDk6Mkn+iOqvWFmjsHCluZiTaS2IgcyeXNdka5OiJBb5kfmX6w4aFk0+Z/uX6xXEjsTwJbmRTaVQ75Uc41h0JJ+qP5lesL/JJP1X9yvWFxIhwJGTlLLCOAIwNNkar+SSvqiOZ9YROhpf1ZHMwuIh8BmVmgtjBLOCSGOGGA8TGkVodHuHqY7+TpyQaBziYl4iKWAyjt9mKCkGhZP0ndw5JDltkRp0ukaM6JBJNwsWL5MqrvsgZ0YPdiI4mhcsLUzlwglqw1RVs8Y0KtG/Zhh0Z9mK4hPCM6HfZSEmSnzrF8dGfZMIdFp90+EGcXDZSGWoYqSMMw8DSSNXbjicDui7maMRkluLn4xHXow1YJ3O/rEOY+GyrMsFPtPV3D7MKR1mkaoF7fhnEibo2Y1CngA0AVo2ZtHU+kJyYKJAmzGKgQXvQyZa1ZJ84mq0SrYOp/6wGZYFDMeMTmKS9iMbYurpNRsjkWogYZbIN8mX73iYAuxqzPj6xJR0mcrIpY7f0hTMOd3kfSAmxK3dd0N+QqyS8IrQ9fEomHokE5RRq7RBCz3kySApmAvKI24BIxzJIi0sOnrOpP+6gbHOXiAXyeIh6iEjpl6ecSUJW6FubopbH2wkKX3aUzFF1AlCLwF1Sg5IL4JvUBoob2s1aYkkXr1KvRsKEMS70wi+NBdWSsKb6IlpkvlDvkx2CKew9tbCoUnNvUlYHVmyhqO3llvFJC2csoXGIBZ6rBrQ1EVxI7k5JbFyZBGUd3JdmivPa+xqomYX2FLb8Tq5bYmWHTtmWpQTNDhnfJw43YGDiR3DJLYIqSRiIeJJdmiUuahQZKkq4EGGLtMpKhemIw94Hyh51uGV7HJszVIgyJO7wiutOnpCVe27bqeMdo3tJKnL7tylRICXBIVzAoePWI4kdy+HKros+5GDDoIeLNuHhAZtulyzrrSK7a9BWJcq1JUHSpBDgUUDUsEimZJAA3iDMuliyuroEbN9keEJ3ArQU3CJoLiI68S3H9+PSGBEUuXfEsXTMIe4Cm/dYm8UveCdU1gVqdMucpYSyb6gboBCUpwBCalwo8wIiqtNjXalCahp4aWFEKClIBUdUp+hUNk5G2MTMcLmoK5il3CZar11MspMwFSkg3TeIQA+2IbA2lmGulRokIQChgxpMBJdiFChoK+VrKlS1BwZf+2mYzpOLuKbCG5iKbQs1abOCBdoSsu60rYEAEl2cKFKYxYWJc9RQErLKJUHNbvdlga/WAlyBQAYCM5TaNIxTColIIdIQas4AIcYiHosn2U9BDrMtRWQvFmPsOogte1ciA9YNLnAJeh9rPND3hxDGLhO1qTKNEY2Me4noIHNsoA9hPQRPnzggKKiGS5JBDUfxpGYndsZd5KF2e0ovKSkKKUKSSosKomFg+Zwi8yJoPPSoKSO6Q5fMNQD98ok/JsLyEvuFOpEFs1pRMKFy1BSVBTEcsXqMMCxiRMmJVQFyCx3Fv1BhICAbGKi4noIGuzAYoT0EWRIvs9W8sYDNluqKEQfk49xP5REebZUn6CD+EekWq5RIZx0iK1YAK75APq0flTDVWEfVo/KmLVT7IRnrAGhTmzD3UflHpDhZvsJ6CJa0Y8YKCNsAaHg0/SClpu3jdvEpSScVgXmJc5JzO3El+lSnDEnOj0FcIjSw2dcHyDUOWFPAQ2XPdOJq1dla7+ccxoWFltCpYIRQ0ZSTrpZzRQNHo/AQ86QnoSkd7MSkElgsuxqpI4nEbYgpUwADvt4knzDcodMWaAEsamuAep3YiCkFtDpasMMXqWfxfEROmWpQuhkgg5FbmrsddvCICEhg9GDPsL+AhJa3reUS+DnE4UxfhDCyVapt5IMx69KVPB3i+ldqEJ/pkkBtUoIoMHKCW4vGdVNJATXaavmB1LYQqZoTuq5Z/OE4qXUcZyj0PRdCW5ExLlUlNA4BAmBWBBF0dQrZFshAUXT3rbRr4/dUrLdHm+hNJzEH5uYJd/wBoqusEuzkrIB94B49NtEhATfEoEFmL4gm6M8yW5xxY0Mr+TvwMXMtepGtVhlkhTpBHvi6TXYwzhSkITeASB7ylJCaZk4tzgpksNWXMA3TG5e1jhEKdYlLoZc2hBHzigXBbEDWFQGLisYp+50P2AImpJe8gjEMosQXYg50D9Yj6a02ZaAhChW6pkpSUug3kEqJe8FpBFKY4xPkTta6uQtJB1SpSBfDPeqUqOBrdyMZrtgusnFwkgu9WUWx4xtg6zSOf1Daw2zY9mNOqSJSpkw92SSdhDMH1WKueKY2lmtaJgUpCgoUdiKY0LHHdHi+gNJXXlKLJU5SSWuqA5UPEZ7Y0mjO2M17i7iUA3SuYQlkgTLqZYSpiXCKv7IJbZ2YbcZZexwyalG+5aaemoTapoKStToUDeu3ApKAEpYOwu3zXM8IgT5CVG93MwKutRSCCHJfWP2jvhbfpMTSbywSylJZYepGqL1WUAG3Z4Ryp6yHBSVOwClMLrpUSSBjiBTLKOuOVqmcrbTtBBp25elFMwkgXmCHTeK2IeYHNVZbIu+zVnC0nu1zCEG6m+E36BOu4JxMlsTRveMYS3aFmrUVoIJJBJvuWvFwK+6UgcI0cq3zJR+aRMSWoQkEDcwBZwAKPiYxnh5rNIYjjRcWm2WaT301NpmEy0qUqqiAhK2U3zZB1lJAZ6Nsh8nTCJiJfdKC1JvKvzFFNVJvEKZAN0Eo1iA+G2PNNJWmctM1HdzNZBSTdUAXmAtdoxYVd8Ib/ADu0yxdkp7pKpIQsEJDqR7JKvaGskHHAxjkaNs6N/Kt0qVZZ5XMKLyD84SpStdIloSGc+1Md+O8xmbFJmqurRayuXeZzLBJALKYqzd4z2ltIIWUSQpXtJCq0ABBDEOKEDxjRdmpsnuCkqUlKE36qBLKmqHuhzQ5RtF1bZk22lR6FatIrlt3ihOWGAN1nBCVAFIwop86kbIz9rt9pl3r63lrJqqTdWSQQACA16gxBesVaO0KTapaTqyzNCb152RJSjWJADFTHB3aIls/iLMVMU0tMyWFHWmKS5Ys/zYAQdajgnAvGfQ1bt26NfoK2WibPuWi5LCJZKVCWSJhxKgu81UhiMiIupsvAjGMZaO20mXZ5QsqkrJUp5ZWLyASsmuBHsANlGgselAtMtSloF9Dkd4HCrpJGyhpGkJbkyVlgSdkQ89sHJLO5bzgJHGNzGxVgsYZKFIRRO0wN+MFBYxYx4mEvJ2Qi4R9/jBQWfPSFE4BhTqKu+2FHRtg8ni1Ro4ge1jgxBPTlDhYlDEkcW4RzZGaZkVqV1J4VIoKurDGjQomXeJI8m5UPlFjPsSgC6vAbusMTYllWD8oMjDMiHexDu3U0oMN0FkNize7lgp3J5GDTrMv3f7TzhfkayUgoBIGw/GkNRYZkR5d6hqGpg2eO5vhDyScxhicHAIOTvjBpliWSB3fHKHKsa2bu25iDKxZkQ3oEkZ4ZOAWPjF/2btQlzddaUoHspUFXcTdYgjuyDm4zxetVKsi39ltrkc4mSbKsfRcfv0EDw21Q1OnaNejSgmuTNQm6pm+UoVezCh3skqA4KygszScsCk6STXFuWuLzckxkF2BagVMH2AZfCIS9ETlXmRsxpGD9IjoXqpJGlt9qskwATWcF70uZgQCM2GZ+hFPpa2JWRcXfSmgNLzfbKUAEu+UQ0aFnN7IA4iAIsMyWVuHG7CLjguOupnPGzqtCUibWuECno71RJmKvMAklRNAGo5dg54O0BVMWUtdYNXF4bZSpIoCd+99hjQyov7dbQqzolkMUS7l5TFJGrrEbRdpxMLoy3y0pOqdYk0AIAK1qB9oazLSCfsxnpzEFwE8s+PWJFgUkAawcOzQ71FWhc6RnIWgpDuQnFAALFySyixw2+zBNETZSEXZoJN9SnFQylUGGQivTPc414CA2kqukA41rXHiaDdD0EWejbSkIX84UK7xV17xF0oAGAP0w/XbFpK0jLf8A3VAFYIcroh9YF8yMMYzUqaCTeRdP2KfAw23T0pa6VK+8z78IrTcVFzYNILM9pk5fdXCaml50sHNXZ+kWqrWlE6WUTwCEr1gQ6XAwUPZeo247YyUq0kkOMvjwiMuavvWLtybdE2h0y/0npNc2ehJWDKvMoqAUyc2JBMUtklnvVd6pSkJVqsSAwfAJwAZJo0GXNUQ12u1xAEza18/1iZRTKjJxZI0ppCbNZgKfSUElRwqSQSTxgMm1zUnFDODWWk4byHbc8NmzlYhzxwgZtC29mJypFZmzUaO7VzwWQiSGSonVOswvOpiHVQjDOLrs7abYtV8pUsLQVAJKAxvUxYXKVGFTmHjzmVbFpJISMdsazRumLUlKSmWQGupIJZhsr+6RMm1/iVGu56NYUWkpSqbKEsK1gSpKhcU5SNWt5rodiHOUcq1Df0PpFTozTekFISALPhdZal3nyoEkCnwiIrTK0BQm0UktdlpKwMsSkVd6RfpcVzk4yI9RDIk4lyq3p2nofSB/zFO/8p9IpP5i4vFay+RAfpc+MR/5qoYK/tPwTHorDicLxZFUmzBwCCurpo7YZ33ozws6xE3SlIvPiouU1GFC21sIKEklzUfm81hukOQXxuJbYHo9DhidjRKjHYTlLcDaZC1IIBY0AKXOHENuhE2NqKVgGdiH3nFzElNoSxfwQ3+Qxjg9CgKPEy0jzA8IajC+os0q6EQ2IEEhQvZOBQ7Q2J/bQxdmU6QE1zoWbMi9nyiYJa1KDy0pG1Srx5JSkjx5QdMpKQSRuDhkjncEDjH3GpyIE6xnFmPEDo6v28GlSd17gXbi5FeDxJ71T3dS7tE1IblcwwzgkpasaHJr5I6sPKGox7CzS7kVFnrUAby1InyrPQMKbz8BjDpci81G8v3xDxMByBw2D9GhtIcZMjWezUwHj+kMmSGKqCJ8ug3bwf2/KOKXcs22iq+AeFouxer7kAWRPD97oh2rRssOyEnnX1i5uj7LYYEYc4BOlv7LHJk4ilcw77YdLpRLel2VVn0egpDSuYpz2iCp0ekC6oNsN1+W+LCTeSwCqmjEfsxJmgtgDT9lsxxilBGedmO0ho4HKm0JAf8AdYhydFJ2EnhGk0ik0fVzrR22UJAiCDUG9Rsw3Gqm37IylhxNI4kisOg3UKeNfKJCuzrpqCH2kgc2ziykkkkkpOyoYZ1uucsItLKijqAfGl+gzJo3Osc8oq9Dpg21qZVXZwEl7yeZ+AiOezzYXzzeNmQpTmhONTj1AvdYjzpFKhn2PFxwk0TLEaZkTold4New3bYQ6ImFQLne7eWMaQhqirUqknPeISXOrUHdSv8A4hvBRCxn3KL+VLaiieQiGrRUx6nwjad0reaOQcg7PXHHJ4izbNX2TvZ28InhIt4jMx/LJpFMG2QNGi5oAo/KNhJSoigSBwrs6wqUEDAdKw1gJ9yXjNdjEL0dOqySK7vSL/RU9ctKUmXLWxfXvdGBA8ItQivizY9IImVu8DDfpUJepZY2HtIEEkyJTFJB3HIpqljlu8IPZ7dY1IUqbZElRJPtAuVVJN4l61ioXZH93MYbswoQP5NgNXkn1ETD0sU3Q5epl3LVc/RhD91dbYFEu7sAKANR3HCG/KtFj+laPwrSBhsUXipmSlAFm5YNnm8A7g5ho15d9pMjmF3iiYZSWqpdMxj/AGpbwgboJZTqbaUq8Fa3JhDhddQCFdf+yhE2Shk4jhUnqA0VTZnaXiIaBXUQkB8rwLcQjweCpkqLkXuAbzUBBJdakDle/wDraHGW5oA37/8AbEPKwtewFdhBb/coXOvQ8QFENAUIkpJuiSDvVLCxxukq84NLAAJV3Jr7g/7vEqzTJRdSbj53U0fewNYPivsJPe/uRZN80SUXd19+I1BeHMwUyVv7YAzJlkeKljxEEVOANErJPuhQ8cBEgTCC5SedT0vt5RSvp+BXHr+SPLmS0ljNHNUsB/7qxNEoGrE8n/4NDFTyQ4cHY4AP4SVeYgiZbqFWJD7fBJ+EFSfjKTivEPKPsnwhl0Nhzf0YQSYkGlDtZIB6ENCTJMvEIU/BR65RPR/r+F3a6ff+jVJcZfCI05Bo2t9kKLdK+US5Mqr3QB91q8x4Q2YsE1DvSmA/C5BPKNFdefsylV/39ALPLP0kpScaAv44wdSNgA4lUElSUBrqgXo2onkwx6Qk3Ud1Xa8vBI8oa1J0XUprSm6W+bFHxrydjEYzyTQtwoTwbjui4tF16B94cjrebqIiXHcJBetWS3FxQQ22SktiNItRDEhYO1UtZG4PUHiItrLKWwKRhsRdx4jWxhkpLJe6ApsXUk9Qk+Zgmj7MkEEqSVGt1WseRUAR0jGdr+HRh03+xJyauBdOeqfB6j9YBMUSA5JA+0PiadBEmcg1dSWOD+W/KOnWd0AqYNux4FWEVBdhTfcq1sQWLtklQLP92AymdwOdSAd+fnFiUpuuLpGV4hRf7vpAEWYn3QAXqq78fKLdIxVtodMJJoDhtYAvWn6CIvcpdwkJ+6Sd0TAhDklhwN4dSwMLOQGBRVuJDcGaIyLY0c3b1I8iUH9kHeU18nh4I+zswaFvpKsQABmkivhDpksOAD+VPp6xoopGbk2CUQKluOzk++GrmpDKKk0+0XrtbCFnyMGFdmR5a0NlSCCBqp3MH5DPpBQkw8yegAEuN7v1ZoGVAVSRvdSknxJgndIeglv+EE/rDSgJNUp4BTNxYQkimwBUA5BAObXSeWEMEoqqFKbe3wBhFSyXuoSa1NacxdjlWFT0lJPNUAgqUkOVar70+AEJMSSlipJG8huYJhiUr+9xAHkXgiAoNqjktQ80/GItP+FK/GNkyktrBB4LT/yVB5lmAFKDYVJbyIh3dAnWSOpfq8EVKQwx4lST5vCpeJDt+Ng5TBnUg7A6aflAiQEqJBS/5g3iYSTdFQo9U+TUh7uQxNNrHwuxVsVIWfZyE6wQX+y58wOkPTJJOqkJODt/+obOtLULh8tUP/bAgmUS5Ql/wed2C34wpeImiRXXvdaeJAgypRvAkkUo5DeCg8Qu5AFEU40/tDQ+RJIVeCEJO1IIJ5gQm/gpL5DzJIvXr43te+CoNLCRm/n4mBLD+3eO50k+Ih0uzoGKSPvXfg0K1v8AYunt9wdCr2iNhdvhBfk4UMSeaFHqQ4gZSh6CX0D+LvDp1sADC6Ke83gkNAvYTemr/ISyWS6K942y+G6OAYFaUIF5k57x/j6wlkmIG0naFEw9U81dQY7je6ktF2/czyxrsAVYnyUeCifOIirIdYJUSN11xsrdMS5kxxqrWNwKG/xfxiJaEvRalNsVMFabGfyirZOVEzR1jpdaYqmCnVvzAA5CJ9ns7BiEAvUEhK+irsUtlkWd27qWTheoqrZllRYzZyHA7uWdgBlu3AXT4RzytPRpefJ0wprW358A9IJwBN0P7yG8zA5MpMsO94fZG/cQIObOgspMq4ciARxq5jkvmQeJH7MWvkh/Hn2IU9SVLBuM4z/UvAJspqgs5ySOj3H8YPaLQy6JmGmKUlupAgXyiYTqpJH21JfkEuT0i8y3M3F7D5TFzrNuBFd+qP3nDwBizttd+QGMN70A611+LccseECWpJqHrvBHUkQh2SE1V7JwyYHxNIGqYQXYjlf8jSGotScFbGHsnyOMNmWiZ9FLjeYaBsfMmnOW4+6keCi8R0z2YBBG0OAOmEKhSvcun7wbzDRHXPUksXPBz8YdE2SZlpoWSnDABPmGhiVLIf2eIfxN0w75WlQIYuRmG8CCPGETMUkYMOQ9YVUF2Qp9rDFK1qLnJALdSqBosyspi2/+AfBJiWq0oqLwFX2+VIYLbL95P5gPjCsdbjEnYnPaPSCIVsENlSyczBE2Y7+p9RCsn6CKLfRc7CR5ufKOTMGYSDxJ8kiHqs4ActCBAJxYfvNj5Q/qw+iHpUGoSTuut/iIVln3uqfikjwhqkABwT0SfgIkICaVNd3oIKWw7e4klah73gP+DQe8G9SPgIjTpyUnBT7bnxIhotqdp35HwNIeTZCzruyXeP0SBwHqIaRMDErKXwwryaGyV3vYc/eJ+Lw+ZJWcUoPP/wAQf6He1sKFH6SzyBP+MOTLBzPUjzMQjYdqE9fSOTLCXZBG8A/pDafaQlJd4/n/AITkhCTW91/WDoWk4N0iMh29tQ43h/xMQypRJCgabwX6GCt2PNskWrpTl8B1ZhArXaUgYJ5KvV8POIUmwJIBIHMeoEPVY0XSUoA3t5kH4QqW4ZpbI4aRB54ggN1f1gFoTexRKUMrqajxxjkoGctPFnB6wdEtJTUhI2BvjFUic0u5FlJKcFKT5dHixSpgzFXNPixL+EDQZQDBYO0Gj+UKuULpKbj7Up9TEtexUXszjMmZyhxChyozwk5M1hVIH2h+jwokFzVY/L8DDjKu1Hje+LjwhU+yRVru2Q1Sy4vKBO4+qsOUFKgAGJwq7qHIgmCLsqX+ng9LvxSIBNQBRieN31EXq+5n/wCV2CXnxUQOBAGwhyDAlSnzP4VuOhFIjTJV2o8UJPjepBLOoE1I5G78YnJRSxE+qCfJkgh68G50IEOVO2AjKhbyNIemzhWExm2qB+EKJZTm46D+0RL17lJ12Bd24FVAbyoiphiSxLKJyoAYdfBdgkl/o0PPMw4y0ihSPxFodMMyIs2e1GVx/SGps96rnm3xMT5TAFwaV1SSnwhO8TkQKbVDjikwtR6PqQTKAyS+9L+IhRKUfd6eogk6zghxhxHwiuVQkNN5GnnC6h0KyRp2YpKFJkTFJWFKSEqQSyQol0gumkuYQC164pnaCStPKvy0IkqKlpvhImSybpAUCoBeoSCKKYlxGPsHaqdJQlMoSxdATeKLxUErK0OFul0lSwGAoou5AINL7Yz0zJUxCZaVS0hCfbLJSm6kAqWTLAGSCkK+kCKRw8eZ28vA169OLKSRZpp1ZajdUgkCaR3YuhRIUXGqzhw4qIRWkpntfJZzALJ1kf0lXZlAXcHLE5PGLtPaufMlGUq4RcTLdiVBKTeLEkteeowbACDHtnaGZpf9QvdqFTVXioVYKBdm21c1h8zPcXLYexp9Iaf7pJMyStACrntyySoAKIACnLBQcgMCWNaQyR2tCrhTJmG9eujUdVwOpq1+JoKxltKdrZ89KkruMpaZhoS5QkJSGWSCKZh8nakT9D6fmpkpSLrFU00BAeUnv0USQGvzFUIZmYDGDmcTcOVw9vuaGxdrhOJMuzKWEAEgmWDV2CQS61FjqhyWwiTau1SZYmFdkcS7t8pXKUEFRISFFBIBdJDYjOPPLBpyZKBuplkskAlABSpDlCxcYKWCTVV56O7CJmkO10+aJiVJltMBvghSyXwIVNUpSLpqAkgA5QcxMa9NA2aO1YurX8lUAhiS6Bim+ABe1iE1IAcCpaDSO1feJQUWacrvHutMQFFgok3QXA1FsSGN1WyPOZmmlqTMStMtQWorDg/NqIukoY+6wq7MCGIeJNg7VT5MpMuXcASSQopvEEvW6slALKUHCXINXYMcxMOXgegye0SyhKhZ5hBSFD5+XgQkhLXnvkLSQhrxcUiBa+3aZSrsyRNSSlKgCU+ypIUk4ZgxjJvaq0m80xSUqSlASlSglKEsLiAFaqTdDgYxE0zpeZaVBc0IvAEOlITQqKmITQsVGuO0mDmJi5aHjN0P4kSc7OTxCPSER/EOz1ezKc7Lo8o82joOZxNx8th7HpCv4gWYpbuJo4FPxgSe3cgYJng/gPxjzyOh81i7i5TC2PQFdu5R+hM43UP1xHWFR29khvm5p4kH/JRjz6Og5nE8Qcth+NnoI7fSgXEuaRsNxvAQU/xBs7MbOsnbeAPhHnMdBzOJuHK4ex6R/qJJBdMqcBsvCOP8R5RxlzG/D5vHm8dBzOJuHLYZ6Wf4jSHfuJnVMBV/ECQS5kr8P+0edR0LmJ7j5fD2PRh/ECQMJMzqPWGp/iJLH9JfUfF487joXHmPgQPSP9RpRDGTM/Mn0jv9RJLf7U1+KY83joOYmHLwfU9BPb6VX5pZq9bvrD0/xDlfUq8PWPO46HzExcvA9DPb+SxaSsE7G9YGvt9LKW7pXh6xgI6FzEx8vA3ae28n6qYDuI9YX/11L9yZzCfWMHHQceYcCB//2Q=="/>
          <p:cNvSpPr>
            <a:spLocks noChangeAspect="1" noChangeArrowheads="1"/>
          </p:cNvSpPr>
          <p:nvPr/>
        </p:nvSpPr>
        <p:spPr bwMode="auto">
          <a:xfrm>
            <a:off x="155575" y="-1714500"/>
            <a:ext cx="5086350" cy="35718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Russia - Siberia - Wood transportation on the Jenisej Riv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971800"/>
            <a:ext cx="5076825" cy="357187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334000" y="60198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/>
              <a:t>транспорт дрвета на реци Јенисеј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sz="6600" b="1" dirty="0" smtClean="0"/>
              <a:t>СТАНОВНИШТВО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3962400" cy="5257800"/>
          </a:xfrm>
        </p:spPr>
        <p:txBody>
          <a:bodyPr>
            <a:normAutofit fontScale="92500"/>
          </a:bodyPr>
          <a:lstStyle/>
          <a:p>
            <a:r>
              <a:rPr lang="sr-Cyrl-CS" dirty="0" smtClean="0"/>
              <a:t>густина насељености - 8 ст/км²</a:t>
            </a:r>
          </a:p>
          <a:p>
            <a:r>
              <a:rPr lang="sr-Cyrl-CS" dirty="0" smtClean="0"/>
              <a:t>80% Руси</a:t>
            </a:r>
          </a:p>
          <a:p>
            <a:r>
              <a:rPr lang="sr-Cyrl-CS" dirty="0" smtClean="0"/>
              <a:t>Татари, Украјинци, Чечени, Армени...</a:t>
            </a:r>
          </a:p>
          <a:p>
            <a:r>
              <a:rPr lang="sr-Cyrl-CS" dirty="0" smtClean="0"/>
              <a:t>негативан природни прираштај</a:t>
            </a:r>
          </a:p>
          <a:p>
            <a:r>
              <a:rPr lang="sr-Cyrl-CS" dirty="0" smtClean="0"/>
              <a:t>73% становника живи у градовима</a:t>
            </a:r>
          </a:p>
          <a:p>
            <a:r>
              <a:rPr lang="sr-Cyrl-CS" dirty="0" smtClean="0"/>
              <a:t>емиграција</a:t>
            </a:r>
            <a:endParaRPr lang="en-US" dirty="0"/>
          </a:p>
        </p:txBody>
      </p:sp>
      <p:pic>
        <p:nvPicPr>
          <p:cNvPr id="24578" name="Picture 2" descr="http://upload.wikimedia.org/wikipedia/commons/7/79/Population_Pyramid_of_Russia_200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3124200"/>
            <a:ext cx="4613432" cy="3581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72000" y="26670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/>
              <a:t>полно – старосна пирамида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sr-Cyrl-CS" sz="6600" b="1" dirty="0" smtClean="0"/>
              <a:t>ПРИВРЕДА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038600" cy="4906963"/>
          </a:xfrm>
        </p:spPr>
        <p:txBody>
          <a:bodyPr>
            <a:normAutofit lnSpcReduction="10000"/>
          </a:bodyPr>
          <a:lstStyle/>
          <a:p>
            <a:r>
              <a:rPr lang="sr-Cyrl-CS" dirty="0" smtClean="0"/>
              <a:t>велика природна богатства – лоши услови за искоришћавање</a:t>
            </a:r>
          </a:p>
          <a:p>
            <a:r>
              <a:rPr lang="sr-Cyrl-CS" dirty="0" smtClean="0"/>
              <a:t>земни (природни) гас </a:t>
            </a:r>
          </a:p>
          <a:p>
            <a:r>
              <a:rPr lang="sr-Cyrl-CS" dirty="0" smtClean="0"/>
              <a:t>нафта, угаљ, гвожђе</a:t>
            </a:r>
          </a:p>
          <a:p>
            <a:r>
              <a:rPr lang="sr-Cyrl-CS" dirty="0" smtClean="0"/>
              <a:t>дрвна грађа</a:t>
            </a:r>
          </a:p>
          <a:p>
            <a:r>
              <a:rPr lang="sr-Cyrl-CS" dirty="0" smtClean="0"/>
              <a:t>10% плодног земљишта</a:t>
            </a:r>
          </a:p>
        </p:txBody>
      </p:sp>
      <p:pic>
        <p:nvPicPr>
          <p:cNvPr id="23554" name="Picture 2" descr="http://www.chernobylee.com/blog/images/200901/470x290xRussiaGasPipe.jpg.pagespeed.ic.dDlq0lDlv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1371600"/>
            <a:ext cx="4476750" cy="276225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410200" y="419100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/>
              <a:t>Русија има највеће светске резерве земног гаса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28600"/>
            <a:ext cx="5029200" cy="5897563"/>
          </a:xfrm>
        </p:spPr>
        <p:txBody>
          <a:bodyPr>
            <a:normAutofit/>
          </a:bodyPr>
          <a:lstStyle/>
          <a:p>
            <a:r>
              <a:rPr lang="sr-Cyrl-CS" dirty="0" smtClean="0"/>
              <a:t>развој индустрије после Другог светског рата</a:t>
            </a:r>
          </a:p>
          <a:p>
            <a:r>
              <a:rPr lang="sr-Cyrl-CS" dirty="0" smtClean="0"/>
              <a:t>машинска индустрија, индустрија војне опреме, црна металургија</a:t>
            </a:r>
          </a:p>
          <a:p>
            <a:r>
              <a:rPr lang="sr-Cyrl-CS" dirty="0" smtClean="0"/>
              <a:t>саобраћај и превозна средства</a:t>
            </a:r>
          </a:p>
          <a:p>
            <a:r>
              <a:rPr lang="sr-Cyrl-CS" dirty="0" smtClean="0"/>
              <a:t>проучавање свемира </a:t>
            </a:r>
          </a:p>
          <a:p>
            <a:r>
              <a:rPr lang="sr-Cyrl-CS" dirty="0" smtClean="0"/>
              <a:t>проблем – застарела технологија и опрема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2530" name="Picture 2" descr="http://www.rts.rs/upload/storyBoxImageData/2013/09/13/13986416/Sojuz,%20foto%2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3733800"/>
            <a:ext cx="4452415" cy="292321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172200" y="32004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/>
              <a:t>свемирски брод Сојуз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sz="6600" b="1" dirty="0" smtClean="0"/>
              <a:t>МОСКВА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sr-Cyrl-CS" dirty="0" smtClean="0"/>
              <a:t>Зашто Москву зову лука на пет мора?</a:t>
            </a:r>
            <a:endParaRPr lang="en-US" dirty="0"/>
          </a:p>
        </p:txBody>
      </p:sp>
      <p:pic>
        <p:nvPicPr>
          <p:cNvPr id="25602" name="Picture 2" descr="http://www.puturist.com/images/galleries/640-480/e83098ed-8bf4-4b06-b26a-064dcc6a042b-al2006-t-1014-165sw3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981200"/>
            <a:ext cx="6096000" cy="454342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629400" y="59436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/>
              <a:t>Црвени трг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sz="6600" b="1" dirty="0" smtClean="0"/>
              <a:t>УКРАТКО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fontScale="92500"/>
          </a:bodyPr>
          <a:lstStyle/>
          <a:p>
            <a:r>
              <a:rPr lang="sr-Cyrl-CS" dirty="0" smtClean="0"/>
              <a:t>највећа држава света</a:t>
            </a:r>
          </a:p>
          <a:p>
            <a:r>
              <a:rPr lang="sr-Cyrl-CS" dirty="0" smtClean="0"/>
              <a:t>Европски део – 2/3 становништва </a:t>
            </a:r>
          </a:p>
          <a:p>
            <a:r>
              <a:rPr lang="sr-Cyrl-CS" dirty="0" smtClean="0"/>
              <a:t>Сибир – мочваре и тундре </a:t>
            </a:r>
          </a:p>
          <a:p>
            <a:r>
              <a:rPr lang="sr-Cyrl-CS" dirty="0" smtClean="0"/>
              <a:t>Средњоазијски појас – Бајкалско језеро</a:t>
            </a:r>
          </a:p>
          <a:p>
            <a:r>
              <a:rPr lang="sr-Cyrl-CS" dirty="0" smtClean="0"/>
              <a:t>Далеки исток – Камчатка</a:t>
            </a:r>
          </a:p>
          <a:p>
            <a:r>
              <a:rPr lang="sr-Cyrl-CS" dirty="0" smtClean="0"/>
              <a:t>хладна клима, руска степа, река Волга</a:t>
            </a:r>
          </a:p>
          <a:p>
            <a:r>
              <a:rPr lang="sr-Cyrl-CS" dirty="0" smtClean="0"/>
              <a:t>негативан природни прираштај и емиграција</a:t>
            </a:r>
          </a:p>
          <a:p>
            <a:r>
              <a:rPr lang="sr-Cyrl-CS" dirty="0" smtClean="0"/>
              <a:t>велика природна богатства (земни гас)</a:t>
            </a:r>
          </a:p>
          <a:p>
            <a:r>
              <a:rPr lang="sr-Cyrl-CS" dirty="0" smtClean="0"/>
              <a:t>тешка индустрија</a:t>
            </a:r>
          </a:p>
          <a:p>
            <a:endParaRPr lang="sr-Cyrl-CS" dirty="0" smtClean="0"/>
          </a:p>
          <a:p>
            <a:endParaRPr lang="sr-Cyrl-CS" dirty="0" smtClean="0"/>
          </a:p>
          <a:p>
            <a:endParaRPr lang="sr-Cyrl-CS" dirty="0" smtClean="0"/>
          </a:p>
          <a:p>
            <a:endParaRPr lang="sr-Cyrl-CS" dirty="0" smtClean="0"/>
          </a:p>
          <a:p>
            <a:endParaRPr lang="sr-Cyrl-C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327</Words>
  <Application>Microsoft Office PowerPoint</Application>
  <PresentationFormat>On-screen Show (4:3)</PresentationFormat>
  <Paragraphs>83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РУСКА ФЕДЕРАЦИЈА</vt:lpstr>
      <vt:lpstr>ГЕОГРАФСКИ ПОЛОЖАЈ</vt:lpstr>
      <vt:lpstr>ГЕОГРАФСКЕ ЦЕЛИНЕ</vt:lpstr>
      <vt:lpstr>ЕВРОПСКИ ДЕО</vt:lpstr>
      <vt:lpstr>СИБИР</vt:lpstr>
      <vt:lpstr>СРЕДЊОАЗИЈСКИ ПОЈАС</vt:lpstr>
      <vt:lpstr>ДАЛЕКИ ИСТОК</vt:lpstr>
      <vt:lpstr>КЛИМА</vt:lpstr>
      <vt:lpstr>ХИДРОГРАФИЈА</vt:lpstr>
      <vt:lpstr>СТАНОВНИШТВО</vt:lpstr>
      <vt:lpstr>ПРИВРЕДА</vt:lpstr>
      <vt:lpstr>Slide 12</vt:lpstr>
      <vt:lpstr>МОСКВА</vt:lpstr>
      <vt:lpstr>УКРАТКО</vt:lpstr>
    </vt:vector>
  </TitlesOfParts>
  <Company>Private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РУСКА ФЕДЕРАЦИЈА</dc:title>
  <dc:creator>GAGA</dc:creator>
  <cp:lastModifiedBy>PC</cp:lastModifiedBy>
  <cp:revision>16</cp:revision>
  <dcterms:created xsi:type="dcterms:W3CDTF">2014-10-27T07:24:37Z</dcterms:created>
  <dcterms:modified xsi:type="dcterms:W3CDTF">2020-05-16T12:10:31Z</dcterms:modified>
</cp:coreProperties>
</file>